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75" r:id="rId8"/>
    <p:sldId id="273" r:id="rId9"/>
    <p:sldId id="271" r:id="rId10"/>
    <p:sldId id="274" r:id="rId11"/>
    <p:sldId id="265" r:id="rId12"/>
    <p:sldId id="266" r:id="rId13"/>
    <p:sldId id="267" r:id="rId14"/>
    <p:sldId id="268" r:id="rId15"/>
    <p:sldId id="269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37B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3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1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78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59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78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05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5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023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6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47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2BFA-7FAF-406A-87E2-1F787FFCA46B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9FE4-242E-4165-B59B-1E6E36EE6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8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توصيه‌هاي تغذيه‌اي برای </a:t>
            </a: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بیماران دیالیزی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657600"/>
            <a:ext cx="3505200" cy="1752600"/>
          </a:xfrm>
        </p:spPr>
        <p:txBody>
          <a:bodyPr>
            <a:normAutofit fontScale="55000" lnSpcReduction="20000"/>
          </a:bodyPr>
          <a:lstStyle/>
          <a:p>
            <a:pPr rtl="1"/>
            <a:r>
              <a:rPr lang="fa-IR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تهیه و تنظیم:</a:t>
            </a:r>
          </a:p>
          <a:p>
            <a:pPr rtl="1"/>
            <a:r>
              <a:rPr lang="fa-IR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میترا سرمدی</a:t>
            </a:r>
          </a:p>
          <a:p>
            <a:pPr rtl="1"/>
            <a:r>
              <a:rPr lang="fa-IR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كارشناس تغذيه و رژيم درماني</a:t>
            </a:r>
          </a:p>
          <a:p>
            <a:pPr rtl="1"/>
            <a:r>
              <a:rPr lang="fa-IR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‌</a:t>
            </a:r>
            <a:endParaRPr lang="en-US" sz="4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  <a:p>
            <a:pPr rtl="1"/>
            <a:r>
              <a:rPr lang="fa-IR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Compset" pitchFamily="2" charset="-78"/>
              </a:rPr>
              <a:t>كارشناس مسئول تغذیه باليني مرکز</a:t>
            </a:r>
            <a:endParaRPr lang="fa-IR" sz="28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Compset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pp7\Desktop\بسم الله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7201"/>
            <a:ext cx="2743200" cy="1403498"/>
          </a:xfrm>
          <a:prstGeom prst="rect">
            <a:avLst/>
          </a:prstGeom>
          <a:noFill/>
        </p:spPr>
      </p:pic>
      <p:pic>
        <p:nvPicPr>
          <p:cNvPr id="1028" name="Picture 4" descr="E:\سرمدی 1\کلاس های آموزشی\دیالیز 96\pic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34290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6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انرژی  و  درشت مغذی ها</a:t>
            </a:r>
            <a:endParaRPr lang="fa-IR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599" cy="3078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0777"/>
                <a:gridCol w="149053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نوع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 دياليز</a:t>
                      </a:r>
                      <a:endParaRPr lang="fa-IR" sz="2000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انرژي</a:t>
                      </a:r>
                      <a:endParaRPr lang="fa-IR" sz="2000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پروتئين</a:t>
                      </a:r>
                      <a:endParaRPr lang="fa-IR" sz="2000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مايعات</a:t>
                      </a:r>
                      <a:endParaRPr lang="fa-IR" sz="2000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سديم</a:t>
                      </a:r>
                      <a:endParaRPr lang="fa-IR" sz="2000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پتاسيم</a:t>
                      </a:r>
                      <a:endParaRPr lang="fa-IR" sz="2000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فسفر</a:t>
                      </a:r>
                      <a:endParaRPr lang="fa-IR" sz="2000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cs typeface="B Zar" pitchFamily="2" charset="-78"/>
                        </a:rPr>
                        <a:t>همودياليز</a:t>
                      </a:r>
                      <a:endParaRPr lang="fa-IR" sz="14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cs typeface="B Zar" pitchFamily="2" charset="-78"/>
                        </a:rPr>
                        <a:t>35</a:t>
                      </a:r>
                    </a:p>
                    <a:p>
                      <a:pPr algn="ctr" rtl="1"/>
                      <a:r>
                        <a:rPr lang="en-US" sz="1600" dirty="0" smtClean="0">
                          <a:cs typeface="B Zar" pitchFamily="2" charset="-78"/>
                        </a:rPr>
                        <a:t> </a:t>
                      </a:r>
                      <a:r>
                        <a:rPr lang="en-US" sz="1200" dirty="0" smtClean="0">
                          <a:cs typeface="B Zar" pitchFamily="2" charset="-78"/>
                        </a:rPr>
                        <a:t>Kcal/</a:t>
                      </a:r>
                      <a:r>
                        <a:rPr lang="en-US" sz="1200" dirty="0" err="1" smtClean="0">
                          <a:cs typeface="B Zar" pitchFamily="2" charset="-78"/>
                        </a:rPr>
                        <a:t>kgIBW</a:t>
                      </a:r>
                      <a:endParaRPr lang="fa-IR" sz="1200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cs typeface="B Zar" pitchFamily="2" charset="-78"/>
                        </a:rPr>
                        <a:t>1.2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cs typeface="B Zar" pitchFamily="2" charset="-78"/>
                        </a:rPr>
                        <a:t>g</a:t>
                      </a:r>
                      <a:r>
                        <a:rPr lang="en-US" sz="1400" dirty="0" smtClean="0">
                          <a:cs typeface="B Zar" pitchFamily="2" charset="-78"/>
                        </a:rPr>
                        <a:t>/</a:t>
                      </a:r>
                      <a:r>
                        <a:rPr lang="en-US" sz="1400" dirty="0" err="1" smtClean="0">
                          <a:cs typeface="B Zar" pitchFamily="2" charset="-78"/>
                        </a:rPr>
                        <a:t>kgIBW</a:t>
                      </a:r>
                      <a:endParaRPr lang="fa-IR" sz="1400" dirty="0" smtClean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برون ده ادراري</a:t>
                      </a:r>
                      <a:r>
                        <a:rPr lang="fa-IR" baseline="0" dirty="0" smtClean="0">
                          <a:cs typeface="B Zar" pitchFamily="2" charset="-78"/>
                        </a:rPr>
                        <a:t> + </a:t>
                      </a:r>
                    </a:p>
                    <a:p>
                      <a:pPr algn="ctr" rtl="1"/>
                      <a:r>
                        <a:rPr lang="en-US" b="1" baseline="0" dirty="0" smtClean="0">
                          <a:cs typeface="B Zar" pitchFamily="2" charset="-78"/>
                        </a:rPr>
                        <a:t>700-100 ml/day</a:t>
                      </a:r>
                      <a:endParaRPr lang="fa-IR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Zar" pitchFamily="2" charset="-78"/>
                        </a:rPr>
                        <a:t>1.5-2</a:t>
                      </a:r>
                    </a:p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گرم در</a:t>
                      </a:r>
                      <a:r>
                        <a:rPr lang="fa-IR" baseline="0" dirty="0" smtClean="0">
                          <a:cs typeface="B Zar" pitchFamily="2" charset="-78"/>
                        </a:rPr>
                        <a:t> روز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Zar" pitchFamily="2" charset="-78"/>
                        </a:rPr>
                        <a:t>2-3 </a:t>
                      </a:r>
                      <a:r>
                        <a:rPr lang="en-US" dirty="0" smtClean="0">
                          <a:cs typeface="B Zar" pitchFamily="2" charset="-78"/>
                        </a:rPr>
                        <a:t>g/day</a:t>
                      </a:r>
                    </a:p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يا</a:t>
                      </a:r>
                    </a:p>
                    <a:p>
                      <a:pPr algn="ctr" rtl="1"/>
                      <a:r>
                        <a:rPr lang="en-US" dirty="0" smtClean="0">
                          <a:cs typeface="B Zar" pitchFamily="2" charset="-78"/>
                        </a:rPr>
                        <a:t>40</a:t>
                      </a:r>
                      <a:r>
                        <a:rPr lang="en-US" baseline="0" dirty="0" smtClean="0">
                          <a:cs typeface="B Zar" pitchFamily="2" charset="-78"/>
                        </a:rPr>
                        <a:t> mg/</a:t>
                      </a:r>
                      <a:r>
                        <a:rPr lang="en-US" baseline="0" dirty="0" err="1" smtClean="0">
                          <a:cs typeface="B Zar" pitchFamily="2" charset="-78"/>
                        </a:rPr>
                        <a:t>kgIBW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Zar" pitchFamily="2" charset="-78"/>
                        </a:rPr>
                        <a:t>0.8-1.2</a:t>
                      </a:r>
                      <a:r>
                        <a:rPr lang="en-US" baseline="0" dirty="0" smtClean="0">
                          <a:cs typeface="B Zar" pitchFamily="2" charset="-78"/>
                        </a:rPr>
                        <a:t> g/day</a:t>
                      </a:r>
                    </a:p>
                    <a:p>
                      <a:pPr algn="ctr" rtl="1"/>
                      <a:r>
                        <a:rPr lang="fa-IR" baseline="0" dirty="0" smtClean="0">
                          <a:cs typeface="B Zar" pitchFamily="2" charset="-78"/>
                        </a:rPr>
                        <a:t>يا</a:t>
                      </a:r>
                    </a:p>
                    <a:p>
                      <a:pPr algn="ctr" rtl="1"/>
                      <a:r>
                        <a:rPr lang="en-US" b="1" baseline="0" dirty="0" smtClean="0">
                          <a:cs typeface="B Zar" pitchFamily="2" charset="-78"/>
                        </a:rPr>
                        <a:t>17</a:t>
                      </a:r>
                      <a:r>
                        <a:rPr lang="en-US" baseline="0" dirty="0" smtClean="0">
                          <a:cs typeface="B Zar" pitchFamily="2" charset="-78"/>
                        </a:rPr>
                        <a:t> mg/</a:t>
                      </a:r>
                      <a:r>
                        <a:rPr lang="en-US" baseline="0" dirty="0" err="1" smtClean="0">
                          <a:cs typeface="B Zar" pitchFamily="2" charset="-78"/>
                        </a:rPr>
                        <a:t>kgIBW</a:t>
                      </a:r>
                      <a:endParaRPr lang="en-US" baseline="0" dirty="0" smtClean="0">
                        <a:cs typeface="B Zar" pitchFamily="2" charset="-78"/>
                      </a:endParaRPr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pPr algn="ctr" rtl="1"/>
                      <a:r>
                        <a:rPr lang="fa-IR" sz="1050" b="1" dirty="0" smtClean="0">
                          <a:cs typeface="B Zar" pitchFamily="2" charset="-78"/>
                        </a:rPr>
                        <a:t>دياليز صفاقي</a:t>
                      </a:r>
                      <a:endParaRPr lang="fa-IR" sz="105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cs typeface="B Zar" pitchFamily="2" charset="-78"/>
                        </a:rPr>
                        <a:t>30-35</a:t>
                      </a:r>
                      <a:r>
                        <a:rPr lang="en-US" sz="1400" dirty="0" smtClean="0">
                          <a:cs typeface="B Zar" pitchFamily="2" charset="-78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cs typeface="B Zar" pitchFamily="2" charset="-78"/>
                        </a:rPr>
                        <a:t>Kcal/</a:t>
                      </a:r>
                      <a:r>
                        <a:rPr lang="en-US" sz="1400" dirty="0" err="1" smtClean="0">
                          <a:cs typeface="B Zar" pitchFamily="2" charset="-78"/>
                        </a:rPr>
                        <a:t>kgIBW</a:t>
                      </a:r>
                      <a:endParaRPr lang="fa-IR" sz="1400" dirty="0" smtClean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cs typeface="B Zar" pitchFamily="2" charset="-78"/>
                        </a:rPr>
                        <a:t>1.2-1.5</a:t>
                      </a:r>
                      <a:r>
                        <a:rPr lang="en-US" sz="1800" dirty="0" smtClean="0">
                          <a:cs typeface="B Zar" pitchFamily="2" charset="-78"/>
                        </a:rPr>
                        <a:t> </a:t>
                      </a:r>
                      <a:r>
                        <a:rPr lang="en-US" sz="1400" dirty="0" smtClean="0">
                          <a:cs typeface="B Zar" pitchFamily="2" charset="-78"/>
                        </a:rPr>
                        <a:t>g/</a:t>
                      </a:r>
                      <a:r>
                        <a:rPr lang="en-US" sz="1400" dirty="0" err="1" smtClean="0">
                          <a:cs typeface="B Zar" pitchFamily="2" charset="-78"/>
                        </a:rPr>
                        <a:t>kgIBW</a:t>
                      </a:r>
                      <a:endParaRPr lang="fa-IR" sz="1400" dirty="0" smtClean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آزاد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Zar" pitchFamily="2" charset="-78"/>
                        </a:rPr>
                        <a:t>1.5-4</a:t>
                      </a:r>
                      <a:r>
                        <a:rPr lang="en-US" b="1" baseline="0" dirty="0" smtClean="0">
                          <a:cs typeface="B Zar" pitchFamily="2" charset="-78"/>
                        </a:rPr>
                        <a:t> </a:t>
                      </a:r>
                      <a:r>
                        <a:rPr lang="en-US" baseline="0" dirty="0" smtClean="0">
                          <a:cs typeface="B Zar" pitchFamily="2" charset="-78"/>
                        </a:rPr>
                        <a:t>g/day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Zar" pitchFamily="2" charset="-78"/>
                        </a:rPr>
                        <a:t>3-4</a:t>
                      </a:r>
                      <a:r>
                        <a:rPr lang="en-US" dirty="0" smtClean="0">
                          <a:cs typeface="B Zar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en-US" dirty="0" smtClean="0">
                          <a:cs typeface="B Zar" pitchFamily="2" charset="-78"/>
                        </a:rPr>
                        <a:t>g/day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cs typeface="B Zar" pitchFamily="2" charset="-78"/>
                        </a:rPr>
                        <a:t>0.8-1.2</a:t>
                      </a:r>
                      <a:r>
                        <a:rPr lang="en-US" baseline="0" dirty="0" smtClean="0">
                          <a:cs typeface="B Zar" pitchFamily="2" charset="-78"/>
                        </a:rPr>
                        <a:t> g/day</a:t>
                      </a:r>
                    </a:p>
                    <a:p>
                      <a:pPr algn="ctr" rtl="1"/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وزن خشك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524000"/>
          </a:xfrm>
        </p:spPr>
        <p:txBody>
          <a:bodyPr>
            <a:normAutofit lnSpcReduction="10000"/>
          </a:bodyPr>
          <a:lstStyle/>
          <a:p>
            <a:pPr lvl="0" algn="just" rtl="1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وزن خشك 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بيمار همان وزن حقيقي بيمار است و در شرايطي اندازه گيري مي شود كه فشار خون طبيعي است و بيمار ادم ندارد.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7772400" cy="0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E:\سرمدی 1\کلاس های آموزشی\دیالیز 96\pics\f39dc7db-98c5-41ef-a28e-a4ec50bbf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81400"/>
            <a:ext cx="2857500" cy="2647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8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جهت كنترل تشنگي بيمار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/>
          </a:bodyPr>
          <a:lstStyle/>
          <a:p>
            <a:pPr marL="514350" lvl="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محدود كردن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سديم 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دريافتي</a:t>
            </a:r>
          </a:p>
          <a:p>
            <a:pPr marL="514350" lvl="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مكيدن 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تكه هاي كوچك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يخ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، ‌تكه هايي از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ميوه 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هاي سرد يا آب نبات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ترش</a:t>
            </a:r>
            <a:endParaRPr lang="fa-IR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marL="514350" lvl="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استفاده از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بزاق مصنوعي</a:t>
            </a:r>
            <a:endParaRPr lang="fa-IR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marL="514350" lvl="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جويدن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آدامس 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.... حاوي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اسيد سيتريك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7772400" cy="0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85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سایر توصیه ها: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32" y="1143000"/>
            <a:ext cx="7958267" cy="5486400"/>
          </a:xfrm>
        </p:spPr>
        <p:txBody>
          <a:bodyPr>
            <a:normAutofit fontScale="70000" lnSpcReduction="20000"/>
          </a:bodyPr>
          <a:lstStyle/>
          <a:p>
            <a:pPr lvl="0" algn="just" rtl="1">
              <a:lnSpc>
                <a:spcPct val="150000"/>
              </a:lnSpc>
            </a:pP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گروه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شير و لبنيات </a:t>
            </a: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 سروينگ يا كمتر در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روز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محدوديت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ميوه‌ها </a:t>
            </a: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سبزي‌ها </a:t>
            </a: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به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6 سروينگ در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روز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محدوديت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سديم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g/day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2-3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پرهيز از مصرف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غذاهاي آماده </a:t>
            </a:r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پرهيز از افزودن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نمك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به غذا هنگام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پخت </a:t>
            </a:r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درصورت عدم محدوديت سديم دريافتي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آب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نيز محدود نشود.</a:t>
            </a:r>
          </a:p>
          <a:p>
            <a:pPr algn="just" rtl="1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تعريق، تب و استفراغ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نياز به سديم و مايعات را افزايش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مي‌دهند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نمک زیاد سبب افزايش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تشنگي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، ‌افزايش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تجمع مايعات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پرفشاري خون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مي‌شود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محدوديت شديد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سديم و مايعات، ‌خطر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افت فشار خون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يا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تشكيل لخته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   محل شنت را افزايش مي دهد.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066800"/>
            <a:ext cx="7772400" cy="0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3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سایر توصیه ها: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lvl="0"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محدوديت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پتاسيم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به اندازه بدن بيمار، ‌سطح پتاسيم سرم، ‌برون ده ادراري و تكرر دياليز بستگي دارد.</a:t>
            </a:r>
          </a:p>
          <a:p>
            <a:pPr lvl="0" algn="just" rtl="1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منابع غذايي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پتاسيم عبارتند از غذاهاي پروتئيني،‌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ميوه‌ها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سبزي ‌ها</a:t>
            </a:r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 بدن فرد دیالیزی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كلسيم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كاهش و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افزایش فسفر اتفاق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می‌افتد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.</a:t>
            </a:r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مصرف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مكمل كلسيم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باند كننده هاي فسفات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توصيه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مي‌شود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 </a:t>
            </a:r>
          </a:p>
          <a:p>
            <a:pPr lvl="0"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درصورت ادامه كمبود كلسيم با مكمل ياري از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ويتامين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d3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فعال استفاده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مي‌شود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</a:t>
            </a:r>
          </a:p>
          <a:p>
            <a:pPr marL="514350" lvl="0" indent="-514350" algn="just" rtl="1">
              <a:lnSpc>
                <a:spcPct val="150000"/>
              </a:lnSpc>
              <a:buFont typeface="+mj-lt"/>
              <a:buAutoNum type="arabicPeriod"/>
            </a:pPr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066800"/>
            <a:ext cx="7772400" cy="0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08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سایر توصیه ها: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lvl="0" algn="just" rtl="1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مكمل آهن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توصيه مي شود.</a:t>
            </a:r>
          </a:p>
          <a:p>
            <a:pPr lvl="0"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مكمل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فولات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mg/day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 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ویتامین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B12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كمتر دفع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مي‌شود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مكمل ويتامين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c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ويتامين هاي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گروه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B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: فولات و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B6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توصيه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 شود.</a:t>
            </a:r>
          </a:p>
          <a:p>
            <a:pPr lvl="0"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 طي دياليز ويتامين هاي محلول در آب از بدن خارج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مي‌شود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</a:t>
            </a:r>
          </a:p>
          <a:p>
            <a:pPr lvl="0" algn="just" rtl="1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فولات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، ‌نياسين، ‌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B2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و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B6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 رژيم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دياليزي‌ها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فقير و ويتامين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c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 حد مرزي است.</a:t>
            </a:r>
          </a:p>
          <a:p>
            <a:pPr lvl="0" algn="just" rtl="1">
              <a:lnSpc>
                <a:spcPct val="150000"/>
              </a:lnSpc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مكمل ويتامين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A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و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K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توصيه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نمي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شود.</a:t>
            </a:r>
          </a:p>
          <a:p>
            <a:pPr marL="514350" lvl="0" indent="-514350" algn="just" rtl="1">
              <a:lnSpc>
                <a:spcPct val="150000"/>
              </a:lnSpc>
              <a:buFont typeface="+mj-lt"/>
              <a:buAutoNum type="arabicPeriod"/>
            </a:pPr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066800"/>
            <a:ext cx="7772400" cy="0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49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pic>
        <p:nvPicPr>
          <p:cNvPr id="6146" name="Picture 2" descr="E:\سرمدی 1\کلاس های آموزشی\دیالیز 96\pics\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86600" cy="3920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95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عنوان مطالب: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315200" cy="3962400"/>
          </a:xfrm>
        </p:spPr>
        <p:txBody>
          <a:bodyPr>
            <a:normAutofit fontScale="62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انواع دياليز</a:t>
            </a:r>
          </a:p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حمايت تغذيه‌اي بيماران دياليزي</a:t>
            </a:r>
          </a:p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انرژي</a:t>
            </a:r>
          </a:p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پروتئين</a:t>
            </a:r>
          </a:p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سديم، پتاسيم، فسفر</a:t>
            </a:r>
          </a:p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كنترل تشنگي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905000"/>
            <a:ext cx="7772400" cy="0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71600" y="2438400"/>
            <a:ext cx="2028825" cy="3405450"/>
            <a:chOff x="1371600" y="2438400"/>
            <a:chExt cx="2028825" cy="34054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5757"/>
            <a:stretch/>
          </p:blipFill>
          <p:spPr>
            <a:xfrm>
              <a:off x="1371600" y="2438400"/>
              <a:ext cx="1468582" cy="3376875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714625" y="4524375"/>
              <a:ext cx="685800" cy="13194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363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Jadid" pitchFamily="2" charset="-78"/>
              </a:rPr>
              <a:t>دیالیز و انواع آن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Jadi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63436"/>
            <a:ext cx="3153103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45" y="1863436"/>
            <a:ext cx="1931939" cy="34774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524000"/>
            <a:ext cx="7772400" cy="0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53845" y="5638800"/>
            <a:ext cx="906017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همودیالیز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775" y="5638800"/>
            <a:ext cx="1167307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دیالیز صفاقی</a:t>
            </a:r>
          </a:p>
        </p:txBody>
      </p:sp>
    </p:spTree>
    <p:extLst>
      <p:ext uri="{BB962C8B-B14F-4D97-AF65-F5344CB8AC3E}">
        <p14:creationId xmlns="" xmlns:p14="http://schemas.microsoft.com/office/powerpoint/2010/main" val="42585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4389595"/>
          </a:xfrm>
        </p:spPr>
      </p:pic>
      <p:sp>
        <p:nvSpPr>
          <p:cNvPr id="5" name="Rounded Rectangle 4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همودياليز:</a:t>
            </a:r>
            <a:b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</a:br>
            <a: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همودياليز </a:t>
            </a:r>
            <a:r>
              <a:rPr lang="fa-I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شايع ترين روش دياليز است</a:t>
            </a:r>
            <a:r>
              <a:rPr lang="fa-I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.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2050" name="Picture 2" descr="E:\سرمدی 1\کلاس های آموزشی\دیالیز 96\pics\40862df0f986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43200"/>
            <a:ext cx="3276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24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lvl="0" indent="-514350" algn="just" rtl="1">
              <a:lnSpc>
                <a:spcPct val="135000"/>
              </a:lnSpc>
            </a:pP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 همودياليز خون 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از يك غشا نيمه تراوا (كليه مصنوعي) عبور 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مي‌كند 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مواد زايد آن از طريق انتشار و 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اسمز و 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مايعات از طريق اولترافيلتراسيون از خون جدا 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مي‌شوند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 </a:t>
            </a:r>
            <a:endParaRPr lang="fa-IR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marL="514350" lvl="0" indent="-514350" algn="just" rtl="1">
              <a:lnSpc>
                <a:spcPct val="135000"/>
              </a:lnSpc>
              <a:buNone/>
            </a:pPr>
            <a:endParaRPr lang="fa-IR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marL="0" lvl="0" indent="0" algn="just" rtl="1">
              <a:lnSpc>
                <a:spcPct val="135000"/>
              </a:lnSpc>
            </a:pP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معمولا 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5-3 ساعت و 3 بار در هفته انجام می شود</a:t>
            </a: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</a:t>
            </a:r>
          </a:p>
          <a:p>
            <a:pPr marL="0" lvl="0" indent="0" algn="just" rtl="1">
              <a:lnSpc>
                <a:spcPct val="135000"/>
              </a:lnSpc>
              <a:buNone/>
            </a:pPr>
            <a:endParaRPr lang="fa-IR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marL="0" lvl="0" indent="0" algn="just" rtl="1">
              <a:lnSpc>
                <a:spcPct val="135000"/>
              </a:lnSpc>
            </a:pPr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اگر بيشتر از 65% كاهش در اوره سرم طي دياليز صورت گيرد نتیجه دياليز خوب بوده است.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Titr" pitchFamily="2" charset="-78"/>
              </a:rPr>
              <a:t>دياليز صفاقي</a:t>
            </a:r>
            <a:endParaRPr lang="fa-IR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2133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Zar" pitchFamily="2" charset="-78"/>
              </a:rPr>
              <a:t>       در دياليز صفاقي از غشاء نيمه تراواي صفاق استفاده مي‌شود.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       در اين روش مايع دياليز كه حاوي دكستروز با غلظت بالا مي‌باشد به داخل فضاي صفاقي تزريق مي‌شود مواد زائد از طريق انتشار و آب از طريق اسمز از طريق خون برداشته مي‌شود.</a:t>
            </a:r>
            <a:endParaRPr lang="fa-IR" dirty="0">
              <a:cs typeface="B Zar" pitchFamily="2" charset="-78"/>
            </a:endParaRPr>
          </a:p>
        </p:txBody>
      </p:sp>
      <p:pic>
        <p:nvPicPr>
          <p:cNvPr id="4098" name="Picture 2" descr="E:\سرمدی 1\کلاس های آموزشی\دیالیز 96\pics\my00282_im04513_mcdc7_peritoneal_dialysist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95675"/>
            <a:ext cx="44577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حمايت تغذيه‌اي بيماران دياليزي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3074" name="Picture 2" descr="E:\سرمدی 1\کلاس های آموزشی\دیالیز 96\pics\8555e6b1-30e5-47e9-9a8b-033bcff6a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562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fa-I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	اهداف رژیم غذایی: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pPr marL="0" lvl="0" indent="0" algn="just" rtl="1">
              <a:lnSpc>
                <a:spcPct val="135000"/>
              </a:lnSpc>
              <a:buNone/>
            </a:pP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1-	پيشگيري  از كمبود 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تغذيه‌اي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حفظ وضعيت خوب 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تغذيه‌اي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با 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تأمين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درشت 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مغذي‌ها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ريز 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مغذي‌ها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 مقادير مطلوب</a:t>
            </a:r>
          </a:p>
          <a:p>
            <a:pPr marL="0" lvl="0" indent="0" algn="just" rtl="1">
              <a:lnSpc>
                <a:spcPct val="135000"/>
              </a:lnSpc>
              <a:buNone/>
            </a:pP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	كنترل ادم و عدم تعادل الكتروليتي با كنترل 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سديم،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پتاسيم و مايعات دريافتي</a:t>
            </a:r>
          </a:p>
          <a:p>
            <a:pPr marL="0" lvl="0" indent="0" algn="just" rtl="1">
              <a:lnSpc>
                <a:spcPct val="135000"/>
              </a:lnSpc>
              <a:buNone/>
            </a:pP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3-	پيشگيري يا به 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تأخير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انداختن پيشرفت استئوديستروفي كليوي با كنترل كلسيم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، ‌فسفر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 ويتامين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D</a:t>
            </a: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دريافتي</a:t>
            </a:r>
          </a:p>
          <a:p>
            <a:pPr marL="0" lvl="0" indent="0" algn="just" rtl="1">
              <a:lnSpc>
                <a:spcPct val="135000"/>
              </a:lnSpc>
              <a:buNone/>
            </a:pPr>
            <a:r>
              <a:rPr lang="fa-I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4-	قادر ساختن بيمار به صرف رژيم غذايي مناسب و خوشمزه و جذاب و مناسب با شيوه زندگي بيمار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686800" cy="6553200"/>
          </a:xfrm>
          <a:prstGeom prst="roundRect">
            <a:avLst>
              <a:gd name="adj" fmla="val 2502"/>
            </a:avLst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16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535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توصيه‌هاي تغذيه‌اي برای بیماران دیالیزی</vt:lpstr>
      <vt:lpstr>عنوان مطالب:</vt:lpstr>
      <vt:lpstr>دیالیز و انواع آن</vt:lpstr>
      <vt:lpstr>Slide 4</vt:lpstr>
      <vt:lpstr>همودياليز: همودياليز شايع ترين روش دياليز است.</vt:lpstr>
      <vt:lpstr>Slide 6</vt:lpstr>
      <vt:lpstr>دياليز صفاقي</vt:lpstr>
      <vt:lpstr>حمايت تغذيه‌اي بيماران دياليزي</vt:lpstr>
      <vt:lpstr> اهداف رژیم غذایی:</vt:lpstr>
      <vt:lpstr>انرژی  و  درشت مغذی ها</vt:lpstr>
      <vt:lpstr>وزن خشك</vt:lpstr>
      <vt:lpstr>جهت كنترل تشنگي بيمار</vt:lpstr>
      <vt:lpstr>سایر توصیه ها:</vt:lpstr>
      <vt:lpstr>سایر توصیه ها:</vt:lpstr>
      <vt:lpstr>سایر توصیه ها: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رژیم غذایی برای بیماران دیالیزی</dc:title>
  <dc:creator>user</dc:creator>
  <cp:lastModifiedBy>app7</cp:lastModifiedBy>
  <cp:revision>49</cp:revision>
  <dcterms:created xsi:type="dcterms:W3CDTF">2017-04-24T02:09:30Z</dcterms:created>
  <dcterms:modified xsi:type="dcterms:W3CDTF">2019-06-03T09:06:06Z</dcterms:modified>
</cp:coreProperties>
</file>